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BM Plex Sans" panose="020B0503050203000203" pitchFamily="34" charset="0"/>
      <p:regular r:id="rId8"/>
      <p:bold r:id="rId9"/>
      <p:italic r:id="rId10"/>
      <p:boldItalic r:id="rId11"/>
    </p:embeddedFont>
    <p:embeddedFont>
      <p:font typeface="IBM Plex Sans Medium" panose="020B0603050203000203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xBRlAdgBFIObaxaJnjlAWspDW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32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1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" name="Google Shape;3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"/>
          <p:cNvSpPr/>
          <p:nvPr/>
        </p:nvSpPr>
        <p:spPr>
          <a:xfrm>
            <a:off x="5972390" y="1289383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4450"/>
              <a:buFont typeface="IBM Plex Sans Medium"/>
              <a:buNone/>
            </a:pPr>
            <a:r>
              <a:rPr lang="en-US" sz="4950" b="1" i="0" u="none" strike="noStrike" cap="non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Error Detection Techniques using Python </a:t>
            </a:r>
            <a:endParaRPr sz="4950" b="1" i="0" u="none" strike="noStrike" cap="none"/>
          </a:p>
        </p:txBody>
      </p:sp>
      <p:sp>
        <p:nvSpPr>
          <p:cNvPr id="41" name="Google Shape;41;p1"/>
          <p:cNvSpPr/>
          <p:nvPr/>
        </p:nvSpPr>
        <p:spPr>
          <a:xfrm>
            <a:off x="6089250" y="4471195"/>
            <a:ext cx="7632000" cy="3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750" b="1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Presented By : </a:t>
            </a:r>
            <a:r>
              <a:rPr lang="en-US" sz="2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Satvik Parihar</a:t>
            </a:r>
            <a:endParaRPr sz="27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750" b="1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Batch : </a:t>
            </a:r>
            <a:r>
              <a:rPr lang="en-US" sz="2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D1</a:t>
            </a:r>
            <a:endParaRPr sz="27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750" b="1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Branch : </a:t>
            </a:r>
            <a:r>
              <a:rPr lang="en-US" sz="2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AIDS</a:t>
            </a:r>
            <a:endParaRPr sz="27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750" b="1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Enrollment No. :</a:t>
            </a:r>
            <a:r>
              <a:rPr lang="en-US" sz="2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23002170510039</a:t>
            </a:r>
            <a:endParaRPr sz="27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2750" b="1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Subject : </a:t>
            </a:r>
            <a:r>
              <a:rPr lang="en-US" sz="2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Computer Networks (CN)</a:t>
            </a:r>
            <a:endParaRPr sz="27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" name="Google Shape;42;p1"/>
          <p:cNvSpPr/>
          <p:nvPr/>
        </p:nvSpPr>
        <p:spPr>
          <a:xfrm>
            <a:off x="6328800" y="3208275"/>
            <a:ext cx="2467800" cy="521700"/>
          </a:xfrm>
          <a:prstGeom prst="roundRect">
            <a:avLst>
              <a:gd name="adj" fmla="val 0"/>
            </a:avLst>
          </a:prstGeom>
          <a:solidFill>
            <a:srgbClr val="4D1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43" name="Google Shape;43;p1"/>
          <p:cNvSpPr/>
          <p:nvPr/>
        </p:nvSpPr>
        <p:spPr>
          <a:xfrm>
            <a:off x="6343575" y="3178888"/>
            <a:ext cx="22989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400"/>
              <a:buFont typeface="Roboto"/>
              <a:buNone/>
            </a:pPr>
            <a:r>
              <a:rPr lang="en-US" sz="2200" b="0" i="0" u="none" strike="noStrike" cap="none" dirty="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REACT </a:t>
            </a:r>
            <a:endParaRPr sz="2200" b="0" i="0" u="none" strike="noStrike" cap="none" dirty="0"/>
          </a:p>
        </p:txBody>
      </p:sp>
      <p:sp>
        <p:nvSpPr>
          <p:cNvPr id="44" name="Google Shape;44;p1"/>
          <p:cNvSpPr/>
          <p:nvPr/>
        </p:nvSpPr>
        <p:spPr>
          <a:xfrm>
            <a:off x="9250200" y="3160576"/>
            <a:ext cx="2543400" cy="521700"/>
          </a:xfrm>
          <a:prstGeom prst="roundRect">
            <a:avLst>
              <a:gd name="adj" fmla="val 6386"/>
            </a:avLst>
          </a:prstGeom>
          <a:solidFill>
            <a:srgbClr val="4D1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45" name="Google Shape;45;p1"/>
          <p:cNvSpPr/>
          <p:nvPr/>
        </p:nvSpPr>
        <p:spPr>
          <a:xfrm>
            <a:off x="9250200" y="3147238"/>
            <a:ext cx="25434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400"/>
              <a:buFont typeface="Roboto"/>
              <a:buNone/>
            </a:pPr>
            <a:r>
              <a:rPr lang="en-US" sz="2200" b="0" i="0" u="none" strike="noStrike" cap="none" dirty="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FASTAPI </a:t>
            </a:r>
            <a:endParaRPr sz="2200" b="0" i="0" u="none" strike="noStrike" cap="none" dirty="0"/>
          </a:p>
        </p:txBody>
      </p:sp>
      <p:pic>
        <p:nvPicPr>
          <p:cNvPr id="46" name="Google Shape;4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0378" y="113398"/>
            <a:ext cx="4220022" cy="12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"/>
            <a:ext cx="5735850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0F553D-4589-603E-758C-D8C73C179A92}"/>
              </a:ext>
            </a:extLst>
          </p:cNvPr>
          <p:cNvSpPr/>
          <p:nvPr/>
        </p:nvSpPr>
        <p:spPr>
          <a:xfrm>
            <a:off x="12777324" y="7727894"/>
            <a:ext cx="1788340" cy="501706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/>
          <p:nvPr/>
        </p:nvSpPr>
        <p:spPr>
          <a:xfrm>
            <a:off x="404950" y="339375"/>
            <a:ext cx="10044000" cy="14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550"/>
              <a:buFont typeface="IBM Plex Sans Medium"/>
              <a:buNone/>
            </a:pPr>
            <a:r>
              <a:rPr lang="en-US" sz="4250" b="1" i="0" u="none" strike="noStrike" cap="non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Challenge:</a:t>
            </a:r>
            <a:endParaRPr sz="4250" b="1" i="0" u="none" strike="noStrike" cap="none">
              <a:solidFill>
                <a:srgbClr val="F3F3F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550"/>
              <a:buFont typeface="IBM Plex Sans Medium"/>
              <a:buNone/>
            </a:pPr>
            <a:r>
              <a:rPr lang="en-US" sz="4250" b="1" i="0" u="none" strike="noStrike" cap="non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Ensuring Data Integrity</a:t>
            </a:r>
            <a:endParaRPr sz="4250" b="1" i="0" u="none" strike="noStrike" cap="none"/>
          </a:p>
        </p:txBody>
      </p:sp>
      <p:sp>
        <p:nvSpPr>
          <p:cNvPr id="54" name="Google Shape;54;p2"/>
          <p:cNvSpPr/>
          <p:nvPr/>
        </p:nvSpPr>
        <p:spPr>
          <a:xfrm>
            <a:off x="404950" y="2226775"/>
            <a:ext cx="8893800" cy="52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7782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In modern communication, data integrity is paramount. 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7782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US" sz="23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uring transmission across networks, data can become corrupted, </a:t>
            </a: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Data corruption occurs frequently during network transmission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78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Noise, interference, and hardware faults introduce bit errors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78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Corrupted data leads to incorrect processing and unreliable results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78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Lack of detection mechanisms allows errors to propagate through systems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78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350"/>
              <a:buFont typeface="Roboto"/>
              <a:buChar char="●"/>
            </a:pPr>
            <a:r>
              <a:rPr lang="en-US" sz="23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Ensuring data integrity and reliable communication remains a critical challenge</a:t>
            </a:r>
            <a:endParaRPr sz="2350">
              <a:solidFill>
                <a:srgbClr val="D4D4D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38943" y="1311354"/>
            <a:ext cx="4205168" cy="5606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10378" y="113398"/>
            <a:ext cx="4220022" cy="12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F4460AA-7BD1-4C17-F3AF-AEEFDED896A9}"/>
              </a:ext>
            </a:extLst>
          </p:cNvPr>
          <p:cNvSpPr/>
          <p:nvPr/>
        </p:nvSpPr>
        <p:spPr>
          <a:xfrm>
            <a:off x="12777324" y="7727894"/>
            <a:ext cx="1788340" cy="501706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764150" y="375200"/>
            <a:ext cx="9455700" cy="10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400"/>
              <a:buFont typeface="IBM Plex Sans Medium"/>
              <a:buNone/>
            </a:pPr>
            <a:r>
              <a:rPr lang="en-US" sz="3600" b="1" i="0" u="none" strike="noStrike" cap="none">
                <a:solidFill>
                  <a:srgbClr val="F3F3F2"/>
                </a:solidFill>
                <a:latin typeface="IBM Plex Sans"/>
                <a:ea typeface="IBM Plex Sans"/>
                <a:cs typeface="IBM Plex Sans"/>
                <a:sym typeface="IBM Plex Sans"/>
              </a:rPr>
              <a:t>Techniques Implemented in the Simulator</a:t>
            </a:r>
            <a:endParaRPr sz="3600" b="1" i="0" u="none" strike="noStrike" cap="none"/>
          </a:p>
        </p:txBody>
      </p:sp>
      <p:sp>
        <p:nvSpPr>
          <p:cNvPr id="63" name="Google Shape;63;p3"/>
          <p:cNvSpPr/>
          <p:nvPr/>
        </p:nvSpPr>
        <p:spPr>
          <a:xfrm>
            <a:off x="634543" y="1409311"/>
            <a:ext cx="131022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5882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230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project</a:t>
            </a:r>
            <a:r>
              <a:rPr lang="en-US" sz="230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provides practical experience with several foundational error detection codes, illustrating their mechanisms and applications in ensuring data accuracy.</a:t>
            </a:r>
            <a:endParaRPr sz="2300" b="0" i="0" u="none" strike="noStrike" cap="none"/>
          </a:p>
        </p:txBody>
      </p:sp>
      <p:sp>
        <p:nvSpPr>
          <p:cNvPr id="64" name="Google Shape;64;p3"/>
          <p:cNvSpPr/>
          <p:nvPr/>
        </p:nvSpPr>
        <p:spPr>
          <a:xfrm>
            <a:off x="909950" y="3399253"/>
            <a:ext cx="27291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VRC </a:t>
            </a:r>
            <a:endParaRPr sz="2100" b="0" i="0" u="none" strike="noStrike" cap="none">
              <a:solidFill>
                <a:srgbClr val="D4D4D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(Parity Bit)</a:t>
            </a:r>
            <a:endParaRPr sz="2100" b="0" i="0" u="none" strike="noStrike" cap="none"/>
          </a:p>
        </p:txBody>
      </p:sp>
      <p:sp>
        <p:nvSpPr>
          <p:cNvPr id="65" name="Google Shape;65;p3"/>
          <p:cNvSpPr/>
          <p:nvPr/>
        </p:nvSpPr>
        <p:spPr>
          <a:xfrm>
            <a:off x="764150" y="4139175"/>
            <a:ext cx="34659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190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Simplest error detection by adding an extra bit to ensure an even or odd number of 1s.</a:t>
            </a:r>
            <a:endParaRPr sz="1900" b="1" i="0" u="none" strike="noStrike" cap="none"/>
          </a:p>
        </p:txBody>
      </p:sp>
      <p:sp>
        <p:nvSpPr>
          <p:cNvPr id="66" name="Google Shape;66;p3"/>
          <p:cNvSpPr/>
          <p:nvPr/>
        </p:nvSpPr>
        <p:spPr>
          <a:xfrm>
            <a:off x="4797786" y="3426035"/>
            <a:ext cx="41922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LRC </a:t>
            </a:r>
            <a:endParaRPr sz="2100" b="0" i="0" u="none" strike="noStrike" cap="none">
              <a:solidFill>
                <a:srgbClr val="D4D4D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(Longitudinal Redundancy Check)</a:t>
            </a:r>
            <a:endParaRPr sz="2100" b="0" i="0" u="none" strike="noStrike" cap="none"/>
          </a:p>
        </p:txBody>
      </p:sp>
      <p:sp>
        <p:nvSpPr>
          <p:cNvPr id="67" name="Google Shape;67;p3"/>
          <p:cNvSpPr/>
          <p:nvPr/>
        </p:nvSpPr>
        <p:spPr>
          <a:xfrm>
            <a:off x="4920700" y="4134996"/>
            <a:ext cx="41922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190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Adds a parity bit to each column, detecting multiple errors within a block of data.</a:t>
            </a:r>
            <a:endParaRPr sz="1900" b="1" i="0" u="none" strike="noStrike" cap="none"/>
          </a:p>
        </p:txBody>
      </p:sp>
      <p:sp>
        <p:nvSpPr>
          <p:cNvPr id="68" name="Google Shape;68;p3"/>
          <p:cNvSpPr/>
          <p:nvPr/>
        </p:nvSpPr>
        <p:spPr>
          <a:xfrm>
            <a:off x="9673950" y="3424378"/>
            <a:ext cx="39606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CRC </a:t>
            </a:r>
            <a:endParaRPr sz="2100" b="0" i="0" u="none" strike="noStrike" cap="none">
              <a:solidFill>
                <a:srgbClr val="D4D4D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(Cyclic Redundancy Check)</a:t>
            </a:r>
            <a:endParaRPr sz="2100" b="0" i="0" u="none" strike="noStrike" cap="none"/>
          </a:p>
        </p:txBody>
      </p:sp>
      <p:sp>
        <p:nvSpPr>
          <p:cNvPr id="69" name="Google Shape;69;p3"/>
          <p:cNvSpPr/>
          <p:nvPr/>
        </p:nvSpPr>
        <p:spPr>
          <a:xfrm>
            <a:off x="9803547" y="4108223"/>
            <a:ext cx="41922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190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 powerful technique used for detecting accidental alteration of digital data.</a:t>
            </a:r>
            <a:endParaRPr sz="1900" b="1" i="0" u="none" strike="noStrike" cap="none"/>
          </a:p>
        </p:txBody>
      </p:sp>
      <p:sp>
        <p:nvSpPr>
          <p:cNvPr id="70" name="Google Shape;70;p3"/>
          <p:cNvSpPr/>
          <p:nvPr/>
        </p:nvSpPr>
        <p:spPr>
          <a:xfrm>
            <a:off x="884868" y="6488511"/>
            <a:ext cx="27291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3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Checksum</a:t>
            </a:r>
            <a:endParaRPr sz="2300" b="0" i="0" u="none" strike="noStrike" cap="none"/>
          </a:p>
        </p:txBody>
      </p:sp>
      <p:sp>
        <p:nvSpPr>
          <p:cNvPr id="71" name="Google Shape;71;p3"/>
          <p:cNvSpPr/>
          <p:nvPr/>
        </p:nvSpPr>
        <p:spPr>
          <a:xfrm>
            <a:off x="764143" y="6977175"/>
            <a:ext cx="41922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190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Simple mathematical calculation to detect errors in data blocks.</a:t>
            </a:r>
            <a:endParaRPr sz="1900" b="1" i="0" u="none" strike="noStrike" cap="none"/>
          </a:p>
        </p:txBody>
      </p:sp>
      <p:sp>
        <p:nvSpPr>
          <p:cNvPr id="72" name="Google Shape;72;p3"/>
          <p:cNvSpPr/>
          <p:nvPr/>
        </p:nvSpPr>
        <p:spPr>
          <a:xfrm>
            <a:off x="5218986" y="6488486"/>
            <a:ext cx="27291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100"/>
              <a:buFont typeface="IBM Plex Sans Medium"/>
              <a:buNone/>
            </a:pPr>
            <a:r>
              <a:rPr lang="en-US" sz="21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Hamming Code</a:t>
            </a:r>
            <a:endParaRPr sz="2100" b="0" i="0" u="none" strike="noStrike" cap="none"/>
          </a:p>
        </p:txBody>
      </p:sp>
      <p:sp>
        <p:nvSpPr>
          <p:cNvPr id="73" name="Google Shape;73;p3"/>
          <p:cNvSpPr/>
          <p:nvPr/>
        </p:nvSpPr>
        <p:spPr>
          <a:xfrm>
            <a:off x="5219049" y="6977150"/>
            <a:ext cx="41922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00"/>
              <a:buFont typeface="Roboto"/>
              <a:buNone/>
            </a:pPr>
            <a:r>
              <a:rPr lang="en-US" sz="190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Not only detects errors but also corrects single-bit errors.</a:t>
            </a:r>
            <a:endParaRPr sz="1900" b="1" i="0" u="none" strike="noStrike" cap="none"/>
          </a:p>
        </p:txBody>
      </p:sp>
      <p:pic>
        <p:nvPicPr>
          <p:cNvPr id="74" name="Google Shape;7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0378" y="113398"/>
            <a:ext cx="4220022" cy="12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8700" y="5439450"/>
            <a:ext cx="901500" cy="90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03500" y="2497750"/>
            <a:ext cx="901499" cy="90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3625" y="2497750"/>
            <a:ext cx="901499" cy="90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98675" y="2497750"/>
            <a:ext cx="901499" cy="90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00125" y="5439400"/>
            <a:ext cx="901500" cy="9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880B830-8074-50C9-069C-B4D4F860367C}"/>
              </a:ext>
            </a:extLst>
          </p:cNvPr>
          <p:cNvSpPr/>
          <p:nvPr/>
        </p:nvSpPr>
        <p:spPr>
          <a:xfrm>
            <a:off x="12777324" y="7727894"/>
            <a:ext cx="1788340" cy="501706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/>
          <p:nvPr/>
        </p:nvSpPr>
        <p:spPr>
          <a:xfrm>
            <a:off x="793802" y="820570"/>
            <a:ext cx="80676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550"/>
              <a:buFont typeface="IBM Plex Sans Medium"/>
              <a:buNone/>
            </a:pPr>
            <a:r>
              <a:rPr lang="en-US" sz="4050" b="0" i="0" u="none" strike="noStrike" cap="non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Working &amp; Interactive Features</a:t>
            </a:r>
            <a:endParaRPr sz="4050" b="0" i="0" u="none" strike="noStrike" cap="none"/>
          </a:p>
        </p:txBody>
      </p:sp>
      <p:pic>
        <p:nvPicPr>
          <p:cNvPr id="86" name="Google Shape;86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288876"/>
            <a:ext cx="8284125" cy="59407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5"/>
          <p:cNvSpPr/>
          <p:nvPr/>
        </p:nvSpPr>
        <p:spPr>
          <a:xfrm>
            <a:off x="8586000" y="2288875"/>
            <a:ext cx="5864400" cy="6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5877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Roboto"/>
              <a:buAutoNum type="arabicPeriod"/>
            </a:pPr>
            <a:r>
              <a:rPr lang="en-US" sz="205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Enter Binary Data:</a:t>
            </a:r>
            <a:r>
              <a:rPr lang="en-US" sz="20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Users input custom binary sequences for testing.</a:t>
            </a:r>
            <a:endParaRPr sz="2050" b="0" i="0" u="none" strike="noStrike" cap="none"/>
          </a:p>
          <a:p>
            <a:pPr marL="457200" marR="0" lvl="0" indent="-35877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Roboto"/>
              <a:buAutoNum type="arabicPeriod"/>
            </a:pPr>
            <a:r>
              <a:rPr lang="en-US" sz="205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Automatic Calculation:</a:t>
            </a:r>
            <a:r>
              <a:rPr lang="en-US" sz="20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Selected error detection techniques are applied instantly.</a:t>
            </a:r>
            <a:endParaRPr sz="2050" b="0" i="0" u="none" strike="noStrike" cap="none"/>
          </a:p>
          <a:p>
            <a:pPr marL="457200" marR="0" lvl="0" indent="-35877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Roboto"/>
              <a:buAutoNum type="arabicPeriod"/>
            </a:pPr>
            <a:r>
              <a:rPr lang="en-US" sz="205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Step-by-Step Detection:</a:t>
            </a:r>
            <a:r>
              <a:rPr lang="en-US" sz="20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Visual breakdown of how errors are identified.</a:t>
            </a:r>
            <a:endParaRPr sz="2050" b="0" i="0" u="none" strike="noStrike" cap="none"/>
          </a:p>
          <a:p>
            <a:pPr marL="457200" marR="0" lvl="0" indent="-35877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Roboto"/>
              <a:buAutoNum type="arabicPeriod"/>
            </a:pPr>
            <a:r>
              <a:rPr lang="en-US" sz="205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Real-time Results:</a:t>
            </a:r>
            <a:r>
              <a:rPr lang="en-US" sz="20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Immediate feedback on data integrity and error locations.</a:t>
            </a:r>
            <a:endParaRPr sz="2050" b="0" i="0" u="none" strike="noStrike" cap="none"/>
          </a:p>
          <a:p>
            <a:pPr marL="457200" marR="0" lvl="0" indent="-358775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050"/>
              <a:buFont typeface="Roboto"/>
              <a:buAutoNum type="arabicPeriod"/>
            </a:pPr>
            <a:r>
              <a:rPr lang="en-US" sz="2050" b="1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Clean Interactive Interface:</a:t>
            </a:r>
            <a:r>
              <a:rPr lang="en-US" sz="20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Intuitive design for an engaging learning experience.</a:t>
            </a:r>
            <a:endParaRPr sz="2050" b="0" i="0" u="none" strike="noStrike" cap="none"/>
          </a:p>
        </p:txBody>
      </p:sp>
      <p:pic>
        <p:nvPicPr>
          <p:cNvPr id="88" name="Google Shape;8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10378" y="113398"/>
            <a:ext cx="4220022" cy="12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ECDD6B-5977-9519-F5FA-19E7EEAADE9C}"/>
              </a:ext>
            </a:extLst>
          </p:cNvPr>
          <p:cNvSpPr/>
          <p:nvPr/>
        </p:nvSpPr>
        <p:spPr>
          <a:xfrm>
            <a:off x="12777324" y="7727894"/>
            <a:ext cx="1788340" cy="501706"/>
          </a:xfrm>
          <a:prstGeom prst="rect">
            <a:avLst/>
          </a:prstGeom>
          <a:solidFill>
            <a:srgbClr val="292C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/>
          <p:nvPr/>
        </p:nvSpPr>
        <p:spPr>
          <a:xfrm>
            <a:off x="793802" y="646149"/>
            <a:ext cx="54864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3F3F2"/>
              </a:buClr>
              <a:buSzPts val="3550"/>
              <a:buFont typeface="IBM Plex Sans Medium"/>
              <a:buNone/>
            </a:pPr>
            <a:r>
              <a:rPr lang="en-US" sz="4550" b="0" i="0" u="none" strike="noStrike" cap="non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Results &amp; Conclusion</a:t>
            </a:r>
            <a:endParaRPr sz="4550" b="0" i="0" u="none" strike="noStrike" cap="none"/>
          </a:p>
        </p:txBody>
      </p:sp>
      <p:sp>
        <p:nvSpPr>
          <p:cNvPr id="95" name="Google Shape;95;p6"/>
          <p:cNvSpPr/>
          <p:nvPr/>
        </p:nvSpPr>
        <p:spPr>
          <a:xfrm>
            <a:off x="793790" y="2534245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484B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20604" y="276105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 Medium"/>
              <a:buNone/>
            </a:pPr>
            <a:r>
              <a:rPr lang="en-US" sz="22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Practical Learning</a:t>
            </a:r>
            <a:endParaRPr sz="2200" b="0" i="0" u="none" strike="noStrike" cap="none"/>
          </a:p>
        </p:txBody>
      </p:sp>
      <p:sp>
        <p:nvSpPr>
          <p:cNvPr id="97" name="Google Shape;97;p6"/>
          <p:cNvSpPr/>
          <p:nvPr/>
        </p:nvSpPr>
        <p:spPr>
          <a:xfrm>
            <a:off x="1020600" y="3251474"/>
            <a:ext cx="3211200" cy="14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17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Deepens understanding of</a:t>
            </a: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error detection</a:t>
            </a:r>
            <a:r>
              <a:rPr lang="en-US" sz="17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 concepts through hands-on engagement.</a:t>
            </a:r>
            <a:endParaRPr sz="1750" b="0" i="0" u="none" strike="noStrike" cap="none"/>
          </a:p>
        </p:txBody>
      </p:sp>
      <p:sp>
        <p:nvSpPr>
          <p:cNvPr id="98" name="Google Shape;98;p6"/>
          <p:cNvSpPr/>
          <p:nvPr/>
        </p:nvSpPr>
        <p:spPr>
          <a:xfrm>
            <a:off x="4685348" y="253424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84B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4894312" y="2680059"/>
            <a:ext cx="3211200" cy="7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 Medium"/>
              <a:buNone/>
            </a:pPr>
            <a:r>
              <a:rPr lang="en-US" sz="2200" b="0" i="0" u="none" strike="noStrike" cap="non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Accurate Implementations</a:t>
            </a:r>
            <a:endParaRPr sz="2200" b="0" i="0" u="none" strike="noStrike" cap="none"/>
          </a:p>
        </p:txBody>
      </p:sp>
      <p:sp>
        <p:nvSpPr>
          <p:cNvPr id="100" name="Google Shape;100;p6"/>
          <p:cNvSpPr/>
          <p:nvPr/>
        </p:nvSpPr>
        <p:spPr>
          <a:xfrm>
            <a:off x="4912162" y="3605808"/>
            <a:ext cx="3211235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1750"/>
              <a:buFont typeface="Roboto"/>
              <a:buNone/>
            </a:pPr>
            <a:r>
              <a:rPr lang="en-US" sz="1750" b="0" i="0" u="none" strike="noStrike" cap="none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Ensures correctness of error detection algorithms against theoretical principles.</a:t>
            </a:r>
            <a:endParaRPr sz="1750" b="0" i="0" u="none" strike="noStrike" cap="none"/>
          </a:p>
        </p:txBody>
      </p:sp>
      <p:sp>
        <p:nvSpPr>
          <p:cNvPr id="101" name="Google Shape;101;p6"/>
          <p:cNvSpPr/>
          <p:nvPr/>
        </p:nvSpPr>
        <p:spPr>
          <a:xfrm>
            <a:off x="793800" y="5148155"/>
            <a:ext cx="7556400" cy="2790000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1020604" y="537495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4D4D1"/>
              </a:buClr>
              <a:buSzPts val="2200"/>
              <a:buFont typeface="IBM Plex Sans Medium"/>
              <a:buNone/>
            </a:pPr>
            <a:r>
              <a:rPr lang="en-US" sz="2200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Application </a:t>
            </a:r>
            <a:endParaRPr sz="2200" b="0" i="0" u="none" strike="noStrike" cap="none"/>
          </a:p>
        </p:txBody>
      </p:sp>
      <p:sp>
        <p:nvSpPr>
          <p:cNvPr id="103" name="Google Shape;103;p6"/>
          <p:cNvSpPr/>
          <p:nvPr/>
        </p:nvSpPr>
        <p:spPr>
          <a:xfrm>
            <a:off x="1020600" y="5865373"/>
            <a:ext cx="7102800" cy="18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D4D4D1"/>
                </a:solidFill>
              </a:rPr>
              <a:t>• Interactive visualization of error detection algorithms</a:t>
            </a:r>
            <a:endParaRPr sz="1900">
              <a:solidFill>
                <a:srgbClr val="D4D4D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D4D4D1"/>
                </a:solidFill>
              </a:rPr>
              <a:t>• Simulating real-world transmission errors</a:t>
            </a:r>
            <a:endParaRPr sz="1900">
              <a:solidFill>
                <a:srgbClr val="D4D4D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D4D4D1"/>
                </a:solidFill>
              </a:rPr>
              <a:t>• Testing data integrity in communication systems</a:t>
            </a:r>
            <a:endParaRPr sz="1900">
              <a:solidFill>
                <a:srgbClr val="D4D4D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D4D4D1"/>
                </a:solidFill>
              </a:rPr>
              <a:t>• Supporting research and experimentation</a:t>
            </a:r>
            <a:endParaRPr sz="1900">
              <a:solidFill>
                <a:srgbClr val="D4D4D1"/>
              </a:solidFill>
            </a:endParaRPr>
          </a:p>
        </p:txBody>
      </p:sp>
      <p:pic>
        <p:nvPicPr>
          <p:cNvPr id="104" name="Google Shape;10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6200" y="35375"/>
            <a:ext cx="5704151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6;p2">
            <a:extLst>
              <a:ext uri="{FF2B5EF4-FFF2-40B4-BE49-F238E27FC236}">
                <a16:creationId xmlns:a16="http://schemas.microsoft.com/office/drawing/2014/main" id="{50625386-6F31-2B15-E3B6-0F6B7C54625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8997" y="105306"/>
            <a:ext cx="4220022" cy="12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334</Words>
  <Application>Microsoft Office PowerPoint</Application>
  <PresentationFormat>Custom</PresentationFormat>
  <Paragraphs>52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IBM Plex Sans</vt:lpstr>
      <vt:lpstr>Arial</vt:lpstr>
      <vt:lpstr>IBM Plex Sans Medium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Satvik Parihar</dc:creator>
  <cp:lastModifiedBy>Satvik Parihar</cp:lastModifiedBy>
  <cp:revision>3</cp:revision>
  <dcterms:created xsi:type="dcterms:W3CDTF">2026-02-06T19:26:15Z</dcterms:created>
  <dcterms:modified xsi:type="dcterms:W3CDTF">2026-02-06T20:09:31Z</dcterms:modified>
</cp:coreProperties>
</file>